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
  </p:notesMasterIdLst>
  <p:sldIdLst>
    <p:sldId id="256"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32"/>
    <p:restoredTop sz="94669"/>
  </p:normalViewPr>
  <p:slideViewPr>
    <p:cSldViewPr snapToGrid="0" snapToObjects="1">
      <p:cViewPr>
        <p:scale>
          <a:sx n="78" d="100"/>
          <a:sy n="78" d="100"/>
        </p:scale>
        <p:origin x="-5368" y="-80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F3C5630-2B26-2E4F-A71D-2F7761DC7C75}" type="datetimeFigureOut">
              <a:rPr lang="en-US" smtClean="0"/>
              <a:t>4/13/19</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D6250B-7969-0846-A666-018C5D6905D3}" type="slidenum">
              <a:rPr lang="en-US" smtClean="0"/>
              <a:t>‹#›</a:t>
            </a:fld>
            <a:endParaRPr lang="en-US"/>
          </a:p>
        </p:txBody>
      </p:sp>
    </p:spTree>
    <p:extLst>
      <p:ext uri="{BB962C8B-B14F-4D97-AF65-F5344CB8AC3E}">
        <p14:creationId xmlns:p14="http://schemas.microsoft.com/office/powerpoint/2010/main" val="1176433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Would like to print copies of each ML recipe to distribute instead of putting on poster to save space</a:t>
            </a:r>
          </a:p>
        </p:txBody>
      </p:sp>
      <p:sp>
        <p:nvSpPr>
          <p:cNvPr id="4" name="Slide Number Placeholder 3"/>
          <p:cNvSpPr>
            <a:spLocks noGrp="1"/>
          </p:cNvSpPr>
          <p:nvPr>
            <p:ph type="sldNum" sz="quarter" idx="5"/>
          </p:nvPr>
        </p:nvSpPr>
        <p:spPr/>
        <p:txBody>
          <a:bodyPr/>
          <a:lstStyle/>
          <a:p>
            <a:fld id="{48D6250B-7969-0846-A666-018C5D6905D3}" type="slidenum">
              <a:rPr lang="en-US" smtClean="0"/>
              <a:t>1</a:t>
            </a:fld>
            <a:endParaRPr lang="en-US"/>
          </a:p>
        </p:txBody>
      </p:sp>
    </p:spTree>
    <p:extLst>
      <p:ext uri="{BB962C8B-B14F-4D97-AF65-F5344CB8AC3E}">
        <p14:creationId xmlns:p14="http://schemas.microsoft.com/office/powerpoint/2010/main" val="316062389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564032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409534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396908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1539657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9D44494-28C3-BB4E-9A33-83B3A960621F}" type="datetimeFigureOut">
              <a:rPr lang="en-US" smtClean="0"/>
              <a:t>4/13/19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9834201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1611799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C9D44494-28C3-BB4E-9A33-83B3A960621F}" type="datetimeFigureOut">
              <a:rPr lang="en-US" smtClean="0"/>
              <a:t>4/13/19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753428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C9D44494-28C3-BB4E-9A33-83B3A960621F}" type="datetimeFigureOut">
              <a:rPr lang="en-US" smtClean="0"/>
              <a:t>4/13/19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8864667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9D44494-28C3-BB4E-9A33-83B3A960621F}" type="datetimeFigureOut">
              <a:rPr lang="en-US" smtClean="0"/>
              <a:t>4/13/19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76902192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2466395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C9D44494-28C3-BB4E-9A33-83B3A960621F}" type="datetimeFigureOut">
              <a:rPr lang="en-US" smtClean="0"/>
              <a:t>4/13/19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22011E3-C1E8-DB47-BBC0-E1A0F938E51D}" type="slidenum">
              <a:rPr lang="en-US" smtClean="0"/>
              <a:t>‹#›</a:t>
            </a:fld>
            <a:endParaRPr lang="en-US"/>
          </a:p>
        </p:txBody>
      </p:sp>
    </p:spTree>
    <p:extLst>
      <p:ext uri="{BB962C8B-B14F-4D97-AF65-F5344CB8AC3E}">
        <p14:creationId xmlns:p14="http://schemas.microsoft.com/office/powerpoint/2010/main" val="41120426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C9D44494-28C3-BB4E-9A33-83B3A960621F}" type="datetimeFigureOut">
              <a:rPr lang="en-US" smtClean="0"/>
              <a:t>4/13/19</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E22011E3-C1E8-DB47-BBC0-E1A0F938E51D}" type="slidenum">
              <a:rPr lang="en-US" smtClean="0"/>
              <a:t>‹#›</a:t>
            </a:fld>
            <a:endParaRPr lang="en-US"/>
          </a:p>
        </p:txBody>
      </p:sp>
    </p:spTree>
    <p:extLst>
      <p:ext uri="{BB962C8B-B14F-4D97-AF65-F5344CB8AC3E}">
        <p14:creationId xmlns:p14="http://schemas.microsoft.com/office/powerpoint/2010/main" val="190709035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1.png"/><Relationship Id="rId18" Type="http://schemas.openxmlformats.org/officeDocument/2006/relationships/image" Target="../media/image16.JPG"/><Relationship Id="rId3" Type="http://schemas.openxmlformats.org/officeDocument/2006/relationships/image" Target="../media/image1.png"/><Relationship Id="rId21" Type="http://schemas.openxmlformats.org/officeDocument/2006/relationships/image" Target="../media/image19.tiff"/><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5.JPG"/><Relationship Id="rId2" Type="http://schemas.openxmlformats.org/officeDocument/2006/relationships/notesSlide" Target="../notesSlides/notesSlide1.xml"/><Relationship Id="rId16" Type="http://schemas.openxmlformats.org/officeDocument/2006/relationships/image" Target="../media/image14.JPG"/><Relationship Id="rId20" Type="http://schemas.openxmlformats.org/officeDocument/2006/relationships/image" Target="../media/image18.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5" Type="http://schemas.openxmlformats.org/officeDocument/2006/relationships/image" Target="../media/image13.JPG"/><Relationship Id="rId23" Type="http://schemas.openxmlformats.org/officeDocument/2006/relationships/image" Target="../media/image21.JPG"/><Relationship Id="rId10" Type="http://schemas.openxmlformats.org/officeDocument/2006/relationships/image" Target="../media/image8.png"/><Relationship Id="rId19" Type="http://schemas.openxmlformats.org/officeDocument/2006/relationships/image" Target="../media/image17.JP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png"/><Relationship Id="rId22" Type="http://schemas.openxmlformats.org/officeDocument/2006/relationships/image" Target="../media/image20.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55000"/>
            <a:lum/>
          </a:blip>
          <a:srcRect/>
          <a:tile tx="0" ty="0" sx="100000" sy="100000" flip="none" algn="tl"/>
        </a:blip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61D11FE-1305-9B44-9E72-07C4AB6369E9}"/>
              </a:ext>
            </a:extLst>
          </p:cNvPr>
          <p:cNvGrpSpPr/>
          <p:nvPr/>
        </p:nvGrpSpPr>
        <p:grpSpPr>
          <a:xfrm>
            <a:off x="1946154" y="4782376"/>
            <a:ext cx="12801600" cy="8817486"/>
            <a:chOff x="1859278" y="5350030"/>
            <a:chExt cx="12801600" cy="8817486"/>
          </a:xfrm>
        </p:grpSpPr>
        <p:sp>
          <p:nvSpPr>
            <p:cNvPr id="7" name="Rectangle 6">
              <a:extLst>
                <a:ext uri="{FF2B5EF4-FFF2-40B4-BE49-F238E27FC236}">
                  <a16:creationId xmlns:a16="http://schemas.microsoft.com/office/drawing/2014/main" id="{36916C08-5070-1E47-9E41-EA285F2A36D3}"/>
                </a:ext>
              </a:extLst>
            </p:cNvPr>
            <p:cNvSpPr/>
            <p:nvPr/>
          </p:nvSpPr>
          <p:spPr>
            <a:xfrm>
              <a:off x="1859278" y="6420885"/>
              <a:ext cx="12801599" cy="7746631"/>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500" dirty="0">
                <a:solidFill>
                  <a:schemeClr val="tx1"/>
                </a:solidFill>
              </a:endParaRPr>
            </a:p>
          </p:txBody>
        </p:sp>
        <p:sp>
          <p:nvSpPr>
            <p:cNvPr id="10" name="TextBox 9">
              <a:extLst>
                <a:ext uri="{FF2B5EF4-FFF2-40B4-BE49-F238E27FC236}">
                  <a16:creationId xmlns:a16="http://schemas.microsoft.com/office/drawing/2014/main" id="{14F4037D-3063-9F48-B99E-62AAF0472786}"/>
                </a:ext>
              </a:extLst>
            </p:cNvPr>
            <p:cNvSpPr txBox="1"/>
            <p:nvPr/>
          </p:nvSpPr>
          <p:spPr>
            <a:xfrm>
              <a:off x="1859278" y="5350030"/>
              <a:ext cx="12801600" cy="1092607"/>
            </a:xfrm>
            <a:prstGeom prst="rect">
              <a:avLst/>
            </a:prstGeom>
            <a:solidFill>
              <a:schemeClr val="accent4">
                <a:lumMod val="20000"/>
                <a:lumOff val="80000"/>
              </a:schemeClr>
            </a:solidFill>
          </p:spPr>
          <p:txBody>
            <a:bodyPr wrap="square" rtlCol="0">
              <a:spAutoFit/>
            </a:bodyPr>
            <a:lstStyle/>
            <a:p>
              <a:pPr algn="ctr"/>
              <a:r>
                <a:rPr lang="en-US" sz="6500" dirty="0"/>
                <a:t>Our Idea</a:t>
              </a:r>
            </a:p>
          </p:txBody>
        </p:sp>
      </p:grpSp>
      <p:sp>
        <p:nvSpPr>
          <p:cNvPr id="12" name="TextBox 11">
            <a:extLst>
              <a:ext uri="{FF2B5EF4-FFF2-40B4-BE49-F238E27FC236}">
                <a16:creationId xmlns:a16="http://schemas.microsoft.com/office/drawing/2014/main" id="{4E51FC03-0780-F141-B5C2-527D84F16C22}"/>
              </a:ext>
            </a:extLst>
          </p:cNvPr>
          <p:cNvSpPr txBox="1"/>
          <p:nvPr/>
        </p:nvSpPr>
        <p:spPr>
          <a:xfrm>
            <a:off x="1880994" y="6261376"/>
            <a:ext cx="12801601" cy="7048083"/>
          </a:xfrm>
          <a:prstGeom prst="rect">
            <a:avLst/>
          </a:prstGeom>
          <a:noFill/>
        </p:spPr>
        <p:txBody>
          <a:bodyPr wrap="square" lIns="274320" rIns="274320" rtlCol="0">
            <a:spAutoFit/>
          </a:bodyPr>
          <a:lstStyle/>
          <a:p>
            <a:pPr algn="just"/>
            <a:r>
              <a:rPr lang="en-US" sz="3500" dirty="0"/>
              <a:t>This project employed machine learning concepts and processes in an attempt to teach a computer an algorithm that outputs a cookie recipe that is comparable to human-made recipes.</a:t>
            </a:r>
          </a:p>
          <a:p>
            <a:pPr algn="just"/>
            <a:endParaRPr lang="en-US" sz="1600" dirty="0"/>
          </a:p>
          <a:p>
            <a:pPr algn="just"/>
            <a:r>
              <a:rPr lang="en-US" sz="3500" dirty="0"/>
              <a:t>The process involved feeding the algorithms a data set of cookie recipes that included details such as ingredients, ratings, and calories. A second algorithm was used to construct instructions for a recipe once ingredients were selected based off of instructions from the dataset of recipes.</a:t>
            </a:r>
          </a:p>
          <a:p>
            <a:pPr algn="just"/>
            <a:endParaRPr lang="en-US" sz="1600" dirty="0"/>
          </a:p>
          <a:p>
            <a:pPr algn="just"/>
            <a:r>
              <a:rPr lang="en-US" sz="3500" dirty="0"/>
              <a:t>The recipes were gathered by scraping the website </a:t>
            </a:r>
            <a:r>
              <a:rPr lang="en-US" sz="3500" dirty="0" err="1"/>
              <a:t>allrecipes.com</a:t>
            </a:r>
            <a:r>
              <a:rPr lang="en-US" sz="3500" dirty="0"/>
              <a:t> for chocolate chip cookie recipes that were compiled in order to “teach” the computer to recognize tasty cookies by looking at things such as reviews, ingredients, and calories.</a:t>
            </a:r>
          </a:p>
        </p:txBody>
      </p:sp>
      <p:grpSp>
        <p:nvGrpSpPr>
          <p:cNvPr id="17" name="Group 16">
            <a:extLst>
              <a:ext uri="{FF2B5EF4-FFF2-40B4-BE49-F238E27FC236}">
                <a16:creationId xmlns:a16="http://schemas.microsoft.com/office/drawing/2014/main" id="{3F60AD05-F203-9F46-8BC4-4E70FF92532C}"/>
              </a:ext>
            </a:extLst>
          </p:cNvPr>
          <p:cNvGrpSpPr/>
          <p:nvPr/>
        </p:nvGrpSpPr>
        <p:grpSpPr>
          <a:xfrm>
            <a:off x="29301341" y="18120229"/>
            <a:ext cx="12866760" cy="8234047"/>
            <a:chOff x="15109228" y="-3177992"/>
            <a:chExt cx="12866760" cy="13821914"/>
          </a:xfrm>
        </p:grpSpPr>
        <p:sp>
          <p:nvSpPr>
            <p:cNvPr id="18" name="Rectangle 17">
              <a:extLst>
                <a:ext uri="{FF2B5EF4-FFF2-40B4-BE49-F238E27FC236}">
                  <a16:creationId xmlns:a16="http://schemas.microsoft.com/office/drawing/2014/main" id="{F82E0B21-A9FD-B442-B860-FD0F8D063E4F}"/>
                </a:ext>
              </a:extLst>
            </p:cNvPr>
            <p:cNvSpPr/>
            <p:nvPr/>
          </p:nvSpPr>
          <p:spPr>
            <a:xfrm>
              <a:off x="15109228" y="-1379618"/>
              <a:ext cx="12801600" cy="1202354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BDEA5B2B-4855-BC44-AC24-B0B335028694}"/>
                </a:ext>
              </a:extLst>
            </p:cNvPr>
            <p:cNvSpPr txBox="1"/>
            <p:nvPr/>
          </p:nvSpPr>
          <p:spPr>
            <a:xfrm>
              <a:off x="15174388" y="-3177992"/>
              <a:ext cx="12801600" cy="1834082"/>
            </a:xfrm>
            <a:prstGeom prst="rect">
              <a:avLst/>
            </a:prstGeom>
            <a:solidFill>
              <a:schemeClr val="accent4">
                <a:lumMod val="20000"/>
                <a:lumOff val="80000"/>
              </a:schemeClr>
            </a:solidFill>
          </p:spPr>
          <p:txBody>
            <a:bodyPr wrap="square" rtlCol="0">
              <a:spAutoFit/>
            </a:bodyPr>
            <a:lstStyle/>
            <a:p>
              <a:pPr algn="ctr"/>
              <a:r>
                <a:rPr lang="en-US" sz="6500" dirty="0"/>
                <a:t>Conclusion</a:t>
              </a:r>
            </a:p>
          </p:txBody>
        </p:sp>
      </p:grpSp>
      <p:grpSp>
        <p:nvGrpSpPr>
          <p:cNvPr id="5" name="Group 4">
            <a:extLst>
              <a:ext uri="{FF2B5EF4-FFF2-40B4-BE49-F238E27FC236}">
                <a16:creationId xmlns:a16="http://schemas.microsoft.com/office/drawing/2014/main" id="{AB422425-2F82-E749-898F-9A5B9E8A4760}"/>
              </a:ext>
            </a:extLst>
          </p:cNvPr>
          <p:cNvGrpSpPr/>
          <p:nvPr/>
        </p:nvGrpSpPr>
        <p:grpSpPr>
          <a:xfrm>
            <a:off x="15154637" y="4782376"/>
            <a:ext cx="13611917" cy="19624155"/>
            <a:chOff x="15468821" y="5618228"/>
            <a:chExt cx="13611917" cy="16301747"/>
          </a:xfrm>
        </p:grpSpPr>
        <p:grpSp>
          <p:nvGrpSpPr>
            <p:cNvPr id="16" name="Group 15">
              <a:extLst>
                <a:ext uri="{FF2B5EF4-FFF2-40B4-BE49-F238E27FC236}">
                  <a16:creationId xmlns:a16="http://schemas.microsoft.com/office/drawing/2014/main" id="{6CD6D0C4-78A1-0F4D-8532-6241C2E81761}"/>
                </a:ext>
              </a:extLst>
            </p:cNvPr>
            <p:cNvGrpSpPr/>
            <p:nvPr/>
          </p:nvGrpSpPr>
          <p:grpSpPr>
            <a:xfrm>
              <a:off x="15525702" y="5618228"/>
              <a:ext cx="13555036" cy="16301747"/>
              <a:chOff x="28886181" y="5193030"/>
              <a:chExt cx="13555036" cy="7541024"/>
            </a:xfrm>
          </p:grpSpPr>
          <p:sp>
            <p:nvSpPr>
              <p:cNvPr id="9" name="Rectangle 8">
                <a:extLst>
                  <a:ext uri="{FF2B5EF4-FFF2-40B4-BE49-F238E27FC236}">
                    <a16:creationId xmlns:a16="http://schemas.microsoft.com/office/drawing/2014/main" id="{A7816B6A-C754-EF48-8F7E-910E04112EE7}"/>
                  </a:ext>
                </a:extLst>
              </p:cNvPr>
              <p:cNvSpPr/>
              <p:nvPr/>
            </p:nvSpPr>
            <p:spPr>
              <a:xfrm>
                <a:off x="28892045" y="5587093"/>
                <a:ext cx="13549172" cy="7146961"/>
              </a:xfrm>
              <a:prstGeom prst="rect">
                <a:avLst/>
              </a:prstGeom>
              <a:solidFill>
                <a:schemeClr val="accent3">
                  <a:lumMod val="20000"/>
                  <a:lumOff val="80000"/>
                </a:schemeClr>
              </a:solidFill>
              <a:ln>
                <a:noFill/>
              </a:ln>
              <a:effectLst>
                <a:softEdge rad="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283EA363-8018-C745-8E48-B940D54F1838}"/>
                  </a:ext>
                </a:extLst>
              </p:cNvPr>
              <p:cNvSpPr txBox="1"/>
              <p:nvPr/>
            </p:nvSpPr>
            <p:spPr>
              <a:xfrm>
                <a:off x="28886181" y="5193030"/>
                <a:ext cx="13452257" cy="419859"/>
              </a:xfrm>
              <a:prstGeom prst="rect">
                <a:avLst/>
              </a:prstGeom>
              <a:solidFill>
                <a:schemeClr val="accent4">
                  <a:lumMod val="20000"/>
                  <a:lumOff val="80000"/>
                </a:schemeClr>
              </a:solidFill>
            </p:spPr>
            <p:txBody>
              <a:bodyPr wrap="square" rtlCol="0">
                <a:spAutoFit/>
              </a:bodyPr>
              <a:lstStyle/>
              <a:p>
                <a:pPr algn="ctr"/>
                <a:r>
                  <a:rPr lang="en-US" sz="6500" dirty="0"/>
                  <a:t>Methodology</a:t>
                </a:r>
              </a:p>
            </p:txBody>
          </p:sp>
        </p:grpSp>
        <p:sp>
          <p:nvSpPr>
            <p:cNvPr id="23" name="TextBox 22">
              <a:extLst>
                <a:ext uri="{FF2B5EF4-FFF2-40B4-BE49-F238E27FC236}">
                  <a16:creationId xmlns:a16="http://schemas.microsoft.com/office/drawing/2014/main" id="{A3304048-7C09-A04B-BF84-2E00F75A075D}"/>
                </a:ext>
              </a:extLst>
            </p:cNvPr>
            <p:cNvSpPr txBox="1"/>
            <p:nvPr/>
          </p:nvSpPr>
          <p:spPr>
            <a:xfrm>
              <a:off x="15525702" y="6519358"/>
              <a:ext cx="13452257" cy="1546800"/>
            </a:xfrm>
            <a:prstGeom prst="rect">
              <a:avLst/>
            </a:prstGeom>
            <a:noFill/>
          </p:spPr>
          <p:txBody>
            <a:bodyPr wrap="square" lIns="274320" rIns="274320" rtlCol="0">
              <a:spAutoFit/>
            </a:bodyPr>
            <a:lstStyle/>
            <a:p>
              <a:pPr algn="ctr"/>
              <a:r>
                <a:rPr lang="en-US" sz="4500" u="sng" dirty="0"/>
                <a:t>Gathering Recipes for Data Input</a:t>
              </a:r>
            </a:p>
            <a:p>
              <a:pPr algn="just"/>
              <a:r>
                <a:rPr lang="en-US" sz="3500" dirty="0"/>
                <a:t>250 chocolate chip cookie recipes were taken from </a:t>
              </a:r>
              <a:r>
                <a:rPr lang="en-US" sz="3500" dirty="0" err="1"/>
                <a:t>allrecipes.com</a:t>
              </a:r>
              <a:r>
                <a:rPr lang="en-US" sz="3500" dirty="0"/>
                <a:t>. This data was then cleaned and used to create ingredients and instructions.</a:t>
              </a:r>
            </a:p>
          </p:txBody>
        </p:sp>
        <p:sp>
          <p:nvSpPr>
            <p:cNvPr id="25" name="TextBox 24">
              <a:extLst>
                <a:ext uri="{FF2B5EF4-FFF2-40B4-BE49-F238E27FC236}">
                  <a16:creationId xmlns:a16="http://schemas.microsoft.com/office/drawing/2014/main" id="{22FB6BBF-41A3-6140-9A60-9256ABBB0E4D}"/>
                </a:ext>
              </a:extLst>
            </p:cNvPr>
            <p:cNvSpPr txBox="1"/>
            <p:nvPr/>
          </p:nvSpPr>
          <p:spPr>
            <a:xfrm>
              <a:off x="15504007" y="14016192"/>
              <a:ext cx="13543311" cy="4870502"/>
            </a:xfrm>
            <a:prstGeom prst="rect">
              <a:avLst/>
            </a:prstGeom>
            <a:noFill/>
          </p:spPr>
          <p:txBody>
            <a:bodyPr wrap="square" lIns="274320" rIns="274320" rtlCol="0">
              <a:spAutoFit/>
            </a:bodyPr>
            <a:lstStyle/>
            <a:p>
              <a:pPr algn="ctr"/>
              <a:r>
                <a:rPr lang="en-US" sz="4200" u="sng" dirty="0"/>
                <a:t>Vector-to-Sequence Models to Get Instructions</a:t>
              </a:r>
            </a:p>
            <a:p>
              <a:pPr algn="ctr"/>
              <a:r>
                <a:rPr lang="en-US" sz="3600" dirty="0"/>
                <a:t>Long Short-Term Memory Recurrent Neural Network </a:t>
              </a:r>
            </a:p>
            <a:p>
              <a:pPr algn="just"/>
              <a:r>
                <a:rPr lang="en-US" sz="3500" dirty="0"/>
                <a:t>We used each generated recipe as an attention mechanism, which when combined with LSTM, trains the model to output a sequence of words that it believes are good recipe.</a:t>
              </a:r>
            </a:p>
            <a:p>
              <a:pPr algn="ctr"/>
              <a:r>
                <a:rPr lang="en-US" sz="4200" u="sng" dirty="0"/>
                <a:t>Testing the Cookies</a:t>
              </a:r>
            </a:p>
            <a:p>
              <a:pPr algn="just"/>
              <a:r>
                <a:rPr lang="en-US" sz="3500" dirty="0"/>
                <a:t>We did 5 taste tests, each time with a different generated cookie against the same control cookie. We alternated which cookie was 1 or 2 and tested on Mondays and Fridays on campus, serving 40 of each cookie. Generally, we got around 30 responses to our survey for each</a:t>
              </a:r>
            </a:p>
          </p:txBody>
        </p:sp>
        <p:sp>
          <p:nvSpPr>
            <p:cNvPr id="28" name="TextBox 27">
              <a:extLst>
                <a:ext uri="{FF2B5EF4-FFF2-40B4-BE49-F238E27FC236}">
                  <a16:creationId xmlns:a16="http://schemas.microsoft.com/office/drawing/2014/main" id="{6DD60F28-FA7B-AB41-9318-DAD12FB45EDA}"/>
                </a:ext>
              </a:extLst>
            </p:cNvPr>
            <p:cNvSpPr txBox="1"/>
            <p:nvPr/>
          </p:nvSpPr>
          <p:spPr>
            <a:xfrm>
              <a:off x="15468821" y="7972077"/>
              <a:ext cx="13611917" cy="6212766"/>
            </a:xfrm>
            <a:prstGeom prst="rect">
              <a:avLst/>
            </a:prstGeom>
            <a:noFill/>
          </p:spPr>
          <p:txBody>
            <a:bodyPr wrap="square" lIns="274320" rIns="274320" rtlCol="0">
              <a:spAutoFit/>
            </a:bodyPr>
            <a:lstStyle/>
            <a:p>
              <a:pPr algn="ctr"/>
              <a:r>
                <a:rPr lang="en-US" sz="4200" u="sng" dirty="0"/>
                <a:t>Creating Training Models For Ingredients Vectors</a:t>
              </a:r>
            </a:p>
            <a:p>
              <a:pPr algn="ctr"/>
              <a:r>
                <a:rPr lang="en-US" sz="4000" dirty="0"/>
                <a:t>Deep Learning Neural Network</a:t>
              </a:r>
            </a:p>
            <a:p>
              <a:pPr algn="just"/>
              <a:r>
                <a:rPr lang="en-US" sz="3200" dirty="0"/>
                <a:t>T</a:t>
              </a:r>
              <a:r>
                <a:rPr lang="en-US" sz="3500" dirty="0"/>
                <a:t>his a nonlinear artificial neural network with multiple layers between the input and output layers. Each mathematical manipulation of the data is considered a layer, and complex DNN have many layers.</a:t>
              </a:r>
            </a:p>
            <a:p>
              <a:pPr algn="ctr"/>
              <a:r>
                <a:rPr lang="en-US" sz="4000" dirty="0"/>
                <a:t>Extremely Randomized Trees</a:t>
              </a:r>
            </a:p>
            <a:p>
              <a:pPr algn="just"/>
              <a:r>
                <a:rPr lang="en-US" sz="3500" dirty="0"/>
                <a:t>The algorithm is a variant of the Random Forest regression that picks a decision boundary at random by using the entire sample  at each step of the extreme tree.</a:t>
              </a:r>
            </a:p>
            <a:p>
              <a:pPr algn="ctr"/>
              <a:r>
                <a:rPr lang="en-US" sz="4000" dirty="0"/>
                <a:t> Gradient Boosting</a:t>
              </a:r>
              <a:endParaRPr lang="en-US" sz="3000" dirty="0"/>
            </a:p>
            <a:p>
              <a:pPr algn="just"/>
              <a:r>
                <a:rPr lang="en-US" sz="3500" dirty="0"/>
                <a:t>The gradient boosting algorithm applies the concept of modifying a weak learner to become better at identifying good outcomes more efficiently. </a:t>
              </a:r>
            </a:p>
          </p:txBody>
        </p:sp>
      </p:grpSp>
      <p:grpSp>
        <p:nvGrpSpPr>
          <p:cNvPr id="20" name="Group 19">
            <a:extLst>
              <a:ext uri="{FF2B5EF4-FFF2-40B4-BE49-F238E27FC236}">
                <a16:creationId xmlns:a16="http://schemas.microsoft.com/office/drawing/2014/main" id="{55515125-AA78-0E46-815B-882EE93CDFA4}"/>
              </a:ext>
            </a:extLst>
          </p:cNvPr>
          <p:cNvGrpSpPr/>
          <p:nvPr/>
        </p:nvGrpSpPr>
        <p:grpSpPr>
          <a:xfrm>
            <a:off x="15139634" y="24541229"/>
            <a:ext cx="13663126" cy="7403526"/>
            <a:chOff x="28814296" y="8444918"/>
            <a:chExt cx="13663126" cy="8896475"/>
          </a:xfrm>
        </p:grpSpPr>
        <p:grpSp>
          <p:nvGrpSpPr>
            <p:cNvPr id="14" name="Group 13">
              <a:extLst>
                <a:ext uri="{FF2B5EF4-FFF2-40B4-BE49-F238E27FC236}">
                  <a16:creationId xmlns:a16="http://schemas.microsoft.com/office/drawing/2014/main" id="{C676A2D1-CCFB-D04C-866D-6BB54381A817}"/>
                </a:ext>
              </a:extLst>
            </p:cNvPr>
            <p:cNvGrpSpPr/>
            <p:nvPr/>
          </p:nvGrpSpPr>
          <p:grpSpPr>
            <a:xfrm>
              <a:off x="28892044" y="8444918"/>
              <a:ext cx="13585378" cy="8896475"/>
              <a:chOff x="15206524" y="7528861"/>
              <a:chExt cx="13585378" cy="6447932"/>
            </a:xfrm>
          </p:grpSpPr>
          <p:sp>
            <p:nvSpPr>
              <p:cNvPr id="8" name="Rectangle 7">
                <a:extLst>
                  <a:ext uri="{FF2B5EF4-FFF2-40B4-BE49-F238E27FC236}">
                    <a16:creationId xmlns:a16="http://schemas.microsoft.com/office/drawing/2014/main" id="{6B7E010B-AB00-3C46-9616-9AA95CAB78F6}"/>
                  </a:ext>
                </a:extLst>
              </p:cNvPr>
              <p:cNvSpPr/>
              <p:nvPr/>
            </p:nvSpPr>
            <p:spPr>
              <a:xfrm>
                <a:off x="15206524" y="8417605"/>
                <a:ext cx="13446393" cy="555918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7E5F7622-4D90-8F4D-B6B5-613C8733C577}"/>
                  </a:ext>
                </a:extLst>
              </p:cNvPr>
              <p:cNvSpPr txBox="1"/>
              <p:nvPr/>
            </p:nvSpPr>
            <p:spPr>
              <a:xfrm>
                <a:off x="15242730" y="7528861"/>
                <a:ext cx="13549172" cy="951581"/>
              </a:xfrm>
              <a:prstGeom prst="rect">
                <a:avLst/>
              </a:prstGeom>
              <a:solidFill>
                <a:schemeClr val="accent4">
                  <a:lumMod val="20000"/>
                  <a:lumOff val="80000"/>
                </a:schemeClr>
              </a:solidFill>
            </p:spPr>
            <p:txBody>
              <a:bodyPr wrap="square" rtlCol="0">
                <a:spAutoFit/>
              </a:bodyPr>
              <a:lstStyle/>
              <a:p>
                <a:pPr algn="ctr"/>
                <a:r>
                  <a:rPr lang="en-US" sz="6500" dirty="0"/>
                  <a:t>Results</a:t>
                </a:r>
              </a:p>
            </p:txBody>
          </p:sp>
        </p:grpSp>
        <p:sp>
          <p:nvSpPr>
            <p:cNvPr id="30" name="TextBox 29">
              <a:extLst>
                <a:ext uri="{FF2B5EF4-FFF2-40B4-BE49-F238E27FC236}">
                  <a16:creationId xmlns:a16="http://schemas.microsoft.com/office/drawing/2014/main" id="{2D4C2768-F508-D747-8FB5-7BA299782689}"/>
                </a:ext>
              </a:extLst>
            </p:cNvPr>
            <p:cNvSpPr txBox="1"/>
            <p:nvPr/>
          </p:nvSpPr>
          <p:spPr>
            <a:xfrm>
              <a:off x="28814296" y="9722828"/>
              <a:ext cx="13511553" cy="3476506"/>
            </a:xfrm>
            <a:prstGeom prst="rect">
              <a:avLst/>
            </a:prstGeom>
            <a:noFill/>
          </p:spPr>
          <p:txBody>
            <a:bodyPr wrap="square" lIns="274320" rIns="274320" rtlCol="0">
              <a:spAutoFit/>
            </a:bodyPr>
            <a:lstStyle/>
            <a:p>
              <a:pPr algn="ctr"/>
              <a:r>
                <a:rPr lang="en-US" sz="4000" dirty="0"/>
                <a:t>Ingredients</a:t>
              </a:r>
            </a:p>
            <a:p>
              <a:pPr algn="just"/>
              <a:r>
                <a:rPr lang="en-US" sz="3500" dirty="0"/>
                <a:t>Batch B had the best results, but none of the recipes beat the control cookie. Overall, the recipes generated had good responses during experiment tastings. Recipe E had to be modified, as it included no wet ingredients, and thus would not correctly form dough.</a:t>
              </a:r>
            </a:p>
          </p:txBody>
        </p:sp>
        <p:sp>
          <p:nvSpPr>
            <p:cNvPr id="32" name="TextBox 31">
              <a:extLst>
                <a:ext uri="{FF2B5EF4-FFF2-40B4-BE49-F238E27FC236}">
                  <a16:creationId xmlns:a16="http://schemas.microsoft.com/office/drawing/2014/main" id="{0B99F2B0-3872-0543-8559-FCF9482AEE5B}"/>
                </a:ext>
              </a:extLst>
            </p:cNvPr>
            <p:cNvSpPr txBox="1"/>
            <p:nvPr/>
          </p:nvSpPr>
          <p:spPr>
            <a:xfrm>
              <a:off x="28967239" y="13000329"/>
              <a:ext cx="13296165" cy="4179203"/>
            </a:xfrm>
            <a:prstGeom prst="rect">
              <a:avLst/>
            </a:prstGeom>
            <a:noFill/>
          </p:spPr>
          <p:txBody>
            <a:bodyPr wrap="square" lIns="274320" rIns="274320" rtlCol="0">
              <a:spAutoFit/>
            </a:bodyPr>
            <a:lstStyle/>
            <a:p>
              <a:pPr algn="ctr"/>
              <a:r>
                <a:rPr lang="en-US" sz="4000" dirty="0"/>
                <a:t>Vector-to-Sequence Instructions</a:t>
              </a:r>
            </a:p>
            <a:p>
              <a:pPr algn="just"/>
              <a:r>
                <a:rPr lang="en-US" sz="3500" dirty="0"/>
                <a:t>Recipe instructions were created, however some were not viable for use, and none  generated a sequence that included every ingredient in the recipe fed into it. This may be because our dataset was not robust enough, but that can possibly be remedied through using more recipes during training the algorithm in further testing.</a:t>
              </a:r>
            </a:p>
          </p:txBody>
        </p:sp>
      </p:grpSp>
      <p:grpSp>
        <p:nvGrpSpPr>
          <p:cNvPr id="46" name="Group 45">
            <a:extLst>
              <a:ext uri="{FF2B5EF4-FFF2-40B4-BE49-F238E27FC236}">
                <a16:creationId xmlns:a16="http://schemas.microsoft.com/office/drawing/2014/main" id="{F8DA5339-B77E-A24C-A88D-9B84B75CD1B1}"/>
              </a:ext>
            </a:extLst>
          </p:cNvPr>
          <p:cNvGrpSpPr/>
          <p:nvPr/>
        </p:nvGrpSpPr>
        <p:grpSpPr>
          <a:xfrm>
            <a:off x="1946154" y="14062018"/>
            <a:ext cx="12801600" cy="14122191"/>
            <a:chOff x="1946155" y="14603373"/>
            <a:chExt cx="12801600" cy="14122191"/>
          </a:xfrm>
        </p:grpSpPr>
        <p:grpSp>
          <p:nvGrpSpPr>
            <p:cNvPr id="45" name="Group 44">
              <a:extLst>
                <a:ext uri="{FF2B5EF4-FFF2-40B4-BE49-F238E27FC236}">
                  <a16:creationId xmlns:a16="http://schemas.microsoft.com/office/drawing/2014/main" id="{730BFFD3-C287-A446-A8AD-C9BF07F3E4E8}"/>
                </a:ext>
              </a:extLst>
            </p:cNvPr>
            <p:cNvGrpSpPr/>
            <p:nvPr/>
          </p:nvGrpSpPr>
          <p:grpSpPr>
            <a:xfrm>
              <a:off x="1946155" y="14603373"/>
              <a:ext cx="12801600" cy="14122191"/>
              <a:chOff x="1946155" y="15580728"/>
              <a:chExt cx="12801600" cy="14122191"/>
            </a:xfrm>
          </p:grpSpPr>
          <p:grpSp>
            <p:nvGrpSpPr>
              <p:cNvPr id="4" name="Group 3">
                <a:extLst>
                  <a:ext uri="{FF2B5EF4-FFF2-40B4-BE49-F238E27FC236}">
                    <a16:creationId xmlns:a16="http://schemas.microsoft.com/office/drawing/2014/main" id="{99FD63C0-9AA3-2D40-BEEF-5B1412A12908}"/>
                  </a:ext>
                </a:extLst>
              </p:cNvPr>
              <p:cNvGrpSpPr/>
              <p:nvPr/>
            </p:nvGrpSpPr>
            <p:grpSpPr>
              <a:xfrm>
                <a:off x="1946155" y="15580728"/>
                <a:ext cx="12801600" cy="14122191"/>
                <a:chOff x="1920204" y="16333760"/>
                <a:chExt cx="12801600" cy="14122191"/>
              </a:xfrm>
            </p:grpSpPr>
            <p:grpSp>
              <p:nvGrpSpPr>
                <p:cNvPr id="44" name="Group 43">
                  <a:extLst>
                    <a:ext uri="{FF2B5EF4-FFF2-40B4-BE49-F238E27FC236}">
                      <a16:creationId xmlns:a16="http://schemas.microsoft.com/office/drawing/2014/main" id="{42D418D0-1475-4C4A-ACE1-7DE005030BB9}"/>
                    </a:ext>
                  </a:extLst>
                </p:cNvPr>
                <p:cNvGrpSpPr/>
                <p:nvPr/>
              </p:nvGrpSpPr>
              <p:grpSpPr>
                <a:xfrm>
                  <a:off x="1920204" y="17503182"/>
                  <a:ext cx="12801600" cy="12952769"/>
                  <a:chOff x="2584244" y="19341515"/>
                  <a:chExt cx="12280123" cy="11305284"/>
                </a:xfrm>
              </p:grpSpPr>
              <p:sp>
                <p:nvSpPr>
                  <p:cNvPr id="31" name="Rectangle 30">
                    <a:extLst>
                      <a:ext uri="{FF2B5EF4-FFF2-40B4-BE49-F238E27FC236}">
                        <a16:creationId xmlns:a16="http://schemas.microsoft.com/office/drawing/2014/main" id="{EE9641F5-0AD5-6046-BF7C-E359F82E3EB7}"/>
                      </a:ext>
                    </a:extLst>
                  </p:cNvPr>
                  <p:cNvSpPr/>
                  <p:nvPr/>
                </p:nvSpPr>
                <p:spPr>
                  <a:xfrm>
                    <a:off x="2584244" y="19341515"/>
                    <a:ext cx="12280123" cy="11305284"/>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18D14643-7F95-8D44-A145-0CB3C4684726}"/>
                      </a:ext>
                    </a:extLst>
                  </p:cNvPr>
                  <p:cNvPicPr>
                    <a:picLocks noChangeAspect="1"/>
                  </p:cNvPicPr>
                  <p:nvPr/>
                </p:nvPicPr>
                <p:blipFill>
                  <a:blip r:embed="rId4"/>
                  <a:stretch>
                    <a:fillRect/>
                  </a:stretch>
                </p:blipFill>
                <p:spPr>
                  <a:xfrm rot="16200000">
                    <a:off x="8293980" y="20320466"/>
                    <a:ext cx="6604251" cy="5148820"/>
                  </a:xfrm>
                  <a:prstGeom prst="rect">
                    <a:avLst/>
                  </a:prstGeom>
                </p:spPr>
              </p:pic>
              <p:pic>
                <p:nvPicPr>
                  <p:cNvPr id="41" name="Picture 40" descr="A close up of a logo&#10;&#10;Description automatically generated">
                    <a:extLst>
                      <a:ext uri="{FF2B5EF4-FFF2-40B4-BE49-F238E27FC236}">
                        <a16:creationId xmlns:a16="http://schemas.microsoft.com/office/drawing/2014/main" id="{F99A1BE5-63E9-5744-BD54-BB17BAD96482}"/>
                      </a:ext>
                    </a:extLst>
                  </p:cNvPr>
                  <p:cNvPicPr>
                    <a:picLocks noChangeAspect="1"/>
                  </p:cNvPicPr>
                  <p:nvPr/>
                </p:nvPicPr>
                <p:blipFill rotWithShape="1">
                  <a:blip r:embed="rId5"/>
                  <a:srcRect l="6779" r="1611" b="2650"/>
                  <a:stretch/>
                </p:blipFill>
                <p:spPr>
                  <a:xfrm>
                    <a:off x="3332308" y="19603210"/>
                    <a:ext cx="5016368" cy="3744533"/>
                  </a:xfrm>
                  <a:prstGeom prst="rect">
                    <a:avLst/>
                  </a:prstGeom>
                </p:spPr>
              </p:pic>
              <p:pic>
                <p:nvPicPr>
                  <p:cNvPr id="43" name="Picture 42" descr="A close up of a device&#10;&#10;Description automatically generated">
                    <a:extLst>
                      <a:ext uri="{FF2B5EF4-FFF2-40B4-BE49-F238E27FC236}">
                        <a16:creationId xmlns:a16="http://schemas.microsoft.com/office/drawing/2014/main" id="{2576297D-D30A-3541-8CC5-0402F5C54C7A}"/>
                      </a:ext>
                    </a:extLst>
                  </p:cNvPr>
                  <p:cNvPicPr>
                    <a:picLocks noChangeAspect="1"/>
                  </p:cNvPicPr>
                  <p:nvPr/>
                </p:nvPicPr>
                <p:blipFill rotWithShape="1">
                  <a:blip r:embed="rId6"/>
                  <a:srcRect l="886" r="1023"/>
                  <a:stretch/>
                </p:blipFill>
                <p:spPr>
                  <a:xfrm>
                    <a:off x="3353145" y="23277812"/>
                    <a:ext cx="5016369" cy="2919188"/>
                  </a:xfrm>
                  <a:prstGeom prst="rect">
                    <a:avLst/>
                  </a:prstGeom>
                </p:spPr>
              </p:pic>
            </p:grpSp>
            <p:sp>
              <p:nvSpPr>
                <p:cNvPr id="3" name="TextBox 2">
                  <a:extLst>
                    <a:ext uri="{FF2B5EF4-FFF2-40B4-BE49-F238E27FC236}">
                      <a16:creationId xmlns:a16="http://schemas.microsoft.com/office/drawing/2014/main" id="{DE71E852-4B7D-A043-A405-A93CF71DA78B}"/>
                    </a:ext>
                  </a:extLst>
                </p:cNvPr>
                <p:cNvSpPr txBox="1"/>
                <p:nvPr/>
              </p:nvSpPr>
              <p:spPr>
                <a:xfrm>
                  <a:off x="1920204" y="16333760"/>
                  <a:ext cx="12801598" cy="1092607"/>
                </a:xfrm>
                <a:prstGeom prst="rect">
                  <a:avLst/>
                </a:prstGeom>
                <a:solidFill>
                  <a:schemeClr val="accent4">
                    <a:lumMod val="20000"/>
                    <a:lumOff val="80000"/>
                  </a:schemeClr>
                </a:solidFill>
              </p:spPr>
              <p:txBody>
                <a:bodyPr wrap="square" rtlCol="0">
                  <a:spAutoFit/>
                </a:bodyPr>
                <a:lstStyle/>
                <a:p>
                  <a:pPr algn="ctr"/>
                  <a:r>
                    <a:rPr lang="en-US" sz="6500" dirty="0"/>
                    <a:t>Diagrams of Networks</a:t>
                  </a:r>
                </a:p>
              </p:txBody>
            </p:sp>
          </p:grpSp>
          <p:sp>
            <p:nvSpPr>
              <p:cNvPr id="22" name="TextBox 21">
                <a:extLst>
                  <a:ext uri="{FF2B5EF4-FFF2-40B4-BE49-F238E27FC236}">
                    <a16:creationId xmlns:a16="http://schemas.microsoft.com/office/drawing/2014/main" id="{EF2BDDCA-58DB-474C-AE9F-6C98F1729B61}"/>
                  </a:ext>
                </a:extLst>
              </p:cNvPr>
              <p:cNvSpPr txBox="1"/>
              <p:nvPr/>
            </p:nvSpPr>
            <p:spPr>
              <a:xfrm>
                <a:off x="3622628" y="24087821"/>
                <a:ext cx="4562304" cy="477054"/>
              </a:xfrm>
              <a:prstGeom prst="rect">
                <a:avLst/>
              </a:prstGeom>
              <a:noFill/>
            </p:spPr>
            <p:txBody>
              <a:bodyPr wrap="square" rtlCol="0">
                <a:spAutoFit/>
              </a:bodyPr>
              <a:lstStyle/>
              <a:p>
                <a:pPr algn="l"/>
                <a:r>
                  <a:rPr lang="en-US" sz="2500" dirty="0"/>
                  <a:t>Deep Learning Neural Network</a:t>
                </a:r>
              </a:p>
            </p:txBody>
          </p:sp>
        </p:grpSp>
        <p:sp>
          <p:nvSpPr>
            <p:cNvPr id="35" name="TextBox 34">
              <a:extLst>
                <a:ext uri="{FF2B5EF4-FFF2-40B4-BE49-F238E27FC236}">
                  <a16:creationId xmlns:a16="http://schemas.microsoft.com/office/drawing/2014/main" id="{71152A89-DB9C-C14B-B0DC-56AE2ECD772E}"/>
                </a:ext>
              </a:extLst>
            </p:cNvPr>
            <p:cNvSpPr txBox="1"/>
            <p:nvPr/>
          </p:nvSpPr>
          <p:spPr>
            <a:xfrm>
              <a:off x="8819287" y="23110465"/>
              <a:ext cx="4990498" cy="477054"/>
            </a:xfrm>
            <a:prstGeom prst="rect">
              <a:avLst/>
            </a:prstGeom>
            <a:noFill/>
          </p:spPr>
          <p:txBody>
            <a:bodyPr wrap="square" rtlCol="0">
              <a:spAutoFit/>
            </a:bodyPr>
            <a:lstStyle/>
            <a:p>
              <a:pPr algn="l"/>
              <a:r>
                <a:rPr lang="en-US" sz="2500" dirty="0"/>
                <a:t>Extreme Trees and Gradient Boosting</a:t>
              </a:r>
            </a:p>
          </p:txBody>
        </p:sp>
      </p:grpSp>
      <p:grpSp>
        <p:nvGrpSpPr>
          <p:cNvPr id="27" name="Group 26">
            <a:extLst>
              <a:ext uri="{FF2B5EF4-FFF2-40B4-BE49-F238E27FC236}">
                <a16:creationId xmlns:a16="http://schemas.microsoft.com/office/drawing/2014/main" id="{896F0FAA-2A94-1D4C-82F2-CEF4B0AFE079}"/>
              </a:ext>
            </a:extLst>
          </p:cNvPr>
          <p:cNvGrpSpPr/>
          <p:nvPr/>
        </p:nvGrpSpPr>
        <p:grpSpPr>
          <a:xfrm>
            <a:off x="1924431" y="28441032"/>
            <a:ext cx="12801601" cy="3503727"/>
            <a:chOff x="33797164" y="27737274"/>
            <a:chExt cx="8234756" cy="3503727"/>
          </a:xfrm>
        </p:grpSpPr>
        <p:sp>
          <p:nvSpPr>
            <p:cNvPr id="33" name="Rectangle 32">
              <a:extLst>
                <a:ext uri="{FF2B5EF4-FFF2-40B4-BE49-F238E27FC236}">
                  <a16:creationId xmlns:a16="http://schemas.microsoft.com/office/drawing/2014/main" id="{63D5DF27-49E1-344D-A59A-B0CD1AF5F8A4}"/>
                </a:ext>
              </a:extLst>
            </p:cNvPr>
            <p:cNvSpPr/>
            <p:nvPr/>
          </p:nvSpPr>
          <p:spPr>
            <a:xfrm>
              <a:off x="33797165" y="28586208"/>
              <a:ext cx="8234755" cy="265479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TextBox 33">
              <a:extLst>
                <a:ext uri="{FF2B5EF4-FFF2-40B4-BE49-F238E27FC236}">
                  <a16:creationId xmlns:a16="http://schemas.microsoft.com/office/drawing/2014/main" id="{18734A55-9093-024C-914B-F3A4C8B9522F}"/>
                </a:ext>
              </a:extLst>
            </p:cNvPr>
            <p:cNvSpPr txBox="1"/>
            <p:nvPr/>
          </p:nvSpPr>
          <p:spPr>
            <a:xfrm>
              <a:off x="33797164" y="27737274"/>
              <a:ext cx="8234756" cy="861774"/>
            </a:xfrm>
            <a:prstGeom prst="rect">
              <a:avLst/>
            </a:prstGeom>
            <a:solidFill>
              <a:schemeClr val="accent4">
                <a:lumMod val="20000"/>
                <a:lumOff val="80000"/>
              </a:schemeClr>
            </a:solidFill>
          </p:spPr>
          <p:txBody>
            <a:bodyPr wrap="square" rtlCol="0">
              <a:spAutoFit/>
            </a:bodyPr>
            <a:lstStyle/>
            <a:p>
              <a:pPr algn="ctr"/>
              <a:r>
                <a:rPr lang="en-US" sz="5000" dirty="0"/>
                <a:t>References</a:t>
              </a:r>
            </a:p>
          </p:txBody>
        </p:sp>
        <p:sp>
          <p:nvSpPr>
            <p:cNvPr id="6" name="TextBox 5">
              <a:extLst>
                <a:ext uri="{FF2B5EF4-FFF2-40B4-BE49-F238E27FC236}">
                  <a16:creationId xmlns:a16="http://schemas.microsoft.com/office/drawing/2014/main" id="{27269171-FBC0-E548-BF47-B80CE789A8E9}"/>
                </a:ext>
              </a:extLst>
            </p:cNvPr>
            <p:cNvSpPr txBox="1"/>
            <p:nvPr/>
          </p:nvSpPr>
          <p:spPr>
            <a:xfrm>
              <a:off x="33844896" y="29066517"/>
              <a:ext cx="8159082" cy="1815882"/>
            </a:xfrm>
            <a:prstGeom prst="rect">
              <a:avLst/>
            </a:prstGeom>
            <a:noFill/>
          </p:spPr>
          <p:txBody>
            <a:bodyPr wrap="square" lIns="274320" rIns="274320" rtlCol="0">
              <a:spAutoFit/>
            </a:bodyPr>
            <a:lstStyle/>
            <a:p>
              <a:pPr algn="just"/>
              <a:r>
                <a:rPr lang="en-US" sz="2800" dirty="0"/>
                <a:t>Clifford, Catherine. “Alphabet Billionaire Eric Schmidt: Google Used A.I. to</a:t>
              </a:r>
            </a:p>
            <a:p>
              <a:pPr algn="just"/>
              <a:r>
                <a:rPr lang="en-US" sz="2800" dirty="0"/>
                <a:t>	 Find the Perfect Chocolate Chip Cookie Recipe.” CNBC, CNBC, 29 Jan. 2018.</a:t>
              </a:r>
            </a:p>
            <a:p>
              <a:pPr algn="just"/>
              <a:r>
                <a:rPr lang="en-US" sz="2800" dirty="0"/>
                <a:t>Kochanski, Greg et al. “Bayesian Optimization for a Better Dessert.” (2017).</a:t>
              </a:r>
            </a:p>
            <a:p>
              <a:pPr algn="just"/>
              <a:r>
                <a:rPr lang="en-US" sz="2800" dirty="0"/>
                <a:t>Naik, </a:t>
              </a:r>
              <a:r>
                <a:rPr lang="en-US" sz="2800" dirty="0" err="1"/>
                <a:t>JitendraB</a:t>
              </a:r>
              <a:r>
                <a:rPr lang="en-US" sz="2800" dirty="0"/>
                <a:t>.. “Cuisine Classification and Recipe Generation.” (2015).</a:t>
              </a:r>
            </a:p>
          </p:txBody>
        </p:sp>
      </p:grpSp>
      <p:grpSp>
        <p:nvGrpSpPr>
          <p:cNvPr id="26" name="Group 25">
            <a:extLst>
              <a:ext uri="{FF2B5EF4-FFF2-40B4-BE49-F238E27FC236}">
                <a16:creationId xmlns:a16="http://schemas.microsoft.com/office/drawing/2014/main" id="{AF9A6247-304B-9C49-B9AF-3C7B2AD96C44}"/>
              </a:ext>
            </a:extLst>
          </p:cNvPr>
          <p:cNvGrpSpPr/>
          <p:nvPr/>
        </p:nvGrpSpPr>
        <p:grpSpPr>
          <a:xfrm>
            <a:off x="29230320" y="27140868"/>
            <a:ext cx="12801600" cy="4669185"/>
            <a:chOff x="15905991" y="26859267"/>
            <a:chExt cx="12801600" cy="4669185"/>
          </a:xfrm>
        </p:grpSpPr>
        <p:grpSp>
          <p:nvGrpSpPr>
            <p:cNvPr id="36" name="Group 35">
              <a:extLst>
                <a:ext uri="{FF2B5EF4-FFF2-40B4-BE49-F238E27FC236}">
                  <a16:creationId xmlns:a16="http://schemas.microsoft.com/office/drawing/2014/main" id="{F02AAAAA-39B1-954E-8141-E3181A2F4418}"/>
                </a:ext>
              </a:extLst>
            </p:cNvPr>
            <p:cNvGrpSpPr/>
            <p:nvPr/>
          </p:nvGrpSpPr>
          <p:grpSpPr>
            <a:xfrm>
              <a:off x="15905991" y="26859267"/>
              <a:ext cx="12801600" cy="4669185"/>
              <a:chOff x="15109228" y="2368572"/>
              <a:chExt cx="12801600" cy="7736387"/>
            </a:xfrm>
          </p:grpSpPr>
          <p:sp>
            <p:nvSpPr>
              <p:cNvPr id="37" name="Rectangle 36">
                <a:extLst>
                  <a:ext uri="{FF2B5EF4-FFF2-40B4-BE49-F238E27FC236}">
                    <a16:creationId xmlns:a16="http://schemas.microsoft.com/office/drawing/2014/main" id="{0F96F2CB-F4EC-474F-8D8C-0E51DF709230}"/>
                  </a:ext>
                </a:extLst>
              </p:cNvPr>
              <p:cNvSpPr/>
              <p:nvPr/>
            </p:nvSpPr>
            <p:spPr>
              <a:xfrm>
                <a:off x="15109228" y="4170401"/>
                <a:ext cx="12801600" cy="593455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8" name="TextBox 37">
                <a:extLst>
                  <a:ext uri="{FF2B5EF4-FFF2-40B4-BE49-F238E27FC236}">
                    <a16:creationId xmlns:a16="http://schemas.microsoft.com/office/drawing/2014/main" id="{E4044250-347D-4A42-A533-36C83F21AB38}"/>
                  </a:ext>
                </a:extLst>
              </p:cNvPr>
              <p:cNvSpPr txBox="1"/>
              <p:nvPr/>
            </p:nvSpPr>
            <p:spPr>
              <a:xfrm>
                <a:off x="15109228" y="2368572"/>
                <a:ext cx="12801600" cy="1810344"/>
              </a:xfrm>
              <a:prstGeom prst="rect">
                <a:avLst/>
              </a:prstGeom>
              <a:solidFill>
                <a:schemeClr val="accent4">
                  <a:lumMod val="20000"/>
                  <a:lumOff val="80000"/>
                </a:schemeClr>
              </a:solidFill>
            </p:spPr>
            <p:txBody>
              <a:bodyPr wrap="square" rtlCol="0">
                <a:spAutoFit/>
              </a:bodyPr>
              <a:lstStyle/>
              <a:p>
                <a:pPr algn="ctr"/>
                <a:r>
                  <a:rPr lang="en-US" sz="6500" dirty="0"/>
                  <a:t>Survey Questions</a:t>
                </a:r>
              </a:p>
            </p:txBody>
          </p:sp>
        </p:grpSp>
        <p:sp>
          <p:nvSpPr>
            <p:cNvPr id="24" name="TextBox 23">
              <a:extLst>
                <a:ext uri="{FF2B5EF4-FFF2-40B4-BE49-F238E27FC236}">
                  <a16:creationId xmlns:a16="http://schemas.microsoft.com/office/drawing/2014/main" id="{31E0992A-3190-894C-BE30-E7600877303E}"/>
                </a:ext>
              </a:extLst>
            </p:cNvPr>
            <p:cNvSpPr txBox="1"/>
            <p:nvPr/>
          </p:nvSpPr>
          <p:spPr>
            <a:xfrm>
              <a:off x="16230079" y="28356263"/>
              <a:ext cx="12014545" cy="2631490"/>
            </a:xfrm>
            <a:prstGeom prst="rect">
              <a:avLst/>
            </a:prstGeom>
            <a:noFill/>
          </p:spPr>
          <p:txBody>
            <a:bodyPr wrap="square" rtlCol="0">
              <a:spAutoFit/>
            </a:bodyPr>
            <a:lstStyle/>
            <a:p>
              <a:pPr marL="457200" indent="-457200" algn="just">
                <a:buFont typeface="Arial" panose="020B0604020202020204" pitchFamily="34" charset="0"/>
                <a:buChar char="•"/>
              </a:pPr>
              <a:r>
                <a:rPr lang="en-US" sz="3300" dirty="0"/>
                <a:t>Appearance on a scale of 1 (unfit for consumption) to 5 (Excellent) </a:t>
              </a:r>
            </a:p>
            <a:p>
              <a:pPr marL="457200" indent="-457200" algn="just">
                <a:buFont typeface="Arial" panose="020B0604020202020204" pitchFamily="34" charset="0"/>
                <a:buChar char="•"/>
              </a:pPr>
              <a:r>
                <a:rPr lang="en-US" sz="3300" dirty="0"/>
                <a:t>Aroma on a scale of 1 (unfit for consumption) to 5 (Excellent) </a:t>
              </a:r>
            </a:p>
            <a:p>
              <a:pPr marL="457200" indent="-457200" algn="just">
                <a:buFont typeface="Arial" panose="020B0604020202020204" pitchFamily="34" charset="0"/>
                <a:buChar char="•"/>
              </a:pPr>
              <a:r>
                <a:rPr lang="en-US" sz="3300" dirty="0"/>
                <a:t>Taste on a scale of 1 (unfit for consumption) to 5 (Excellent) </a:t>
              </a:r>
            </a:p>
            <a:p>
              <a:pPr marL="457200" indent="-457200" algn="just">
                <a:buFont typeface="Arial" panose="020B0604020202020204" pitchFamily="34" charset="0"/>
                <a:buChar char="•"/>
              </a:pPr>
              <a:r>
                <a:rPr lang="en-US" sz="3300" dirty="0"/>
                <a:t>Texture: crunchy, chewy, gooey, juicy, soggy, creamy, other</a:t>
              </a:r>
            </a:p>
            <a:p>
              <a:pPr marL="457200" indent="-457200" algn="just">
                <a:buFont typeface="Arial" panose="020B0604020202020204" pitchFamily="34" charset="0"/>
                <a:buChar char="•"/>
              </a:pPr>
              <a:r>
                <a:rPr lang="en-US" sz="3300" dirty="0"/>
                <a:t>Overall Satisfaction on a scale of 1 (Hated It) to 10 (Loved It)</a:t>
              </a:r>
            </a:p>
          </p:txBody>
        </p:sp>
      </p:grpSp>
      <p:pic>
        <p:nvPicPr>
          <p:cNvPr id="53" name="Picture 52" descr="A close up of a sign&#10;&#10;Description automatically generated">
            <a:extLst>
              <a:ext uri="{FF2B5EF4-FFF2-40B4-BE49-F238E27FC236}">
                <a16:creationId xmlns:a16="http://schemas.microsoft.com/office/drawing/2014/main" id="{DD519B94-0650-B44A-87FD-0A6943731C9F}"/>
              </a:ext>
            </a:extLst>
          </p:cNvPr>
          <p:cNvPicPr>
            <a:picLocks noChangeAspect="1"/>
          </p:cNvPicPr>
          <p:nvPr/>
        </p:nvPicPr>
        <p:blipFill>
          <a:blip r:embed="rId7"/>
          <a:stretch>
            <a:fillRect/>
          </a:stretch>
        </p:blipFill>
        <p:spPr>
          <a:xfrm>
            <a:off x="2955042" y="23321179"/>
            <a:ext cx="10867561" cy="4346290"/>
          </a:xfrm>
          <a:prstGeom prst="rect">
            <a:avLst/>
          </a:prstGeom>
        </p:spPr>
      </p:pic>
      <p:sp>
        <p:nvSpPr>
          <p:cNvPr id="54" name="TextBox 53">
            <a:extLst>
              <a:ext uri="{FF2B5EF4-FFF2-40B4-BE49-F238E27FC236}">
                <a16:creationId xmlns:a16="http://schemas.microsoft.com/office/drawing/2014/main" id="{2E854200-F4A8-5343-A81F-725004B1C30E}"/>
              </a:ext>
            </a:extLst>
          </p:cNvPr>
          <p:cNvSpPr txBox="1"/>
          <p:nvPr/>
        </p:nvSpPr>
        <p:spPr>
          <a:xfrm>
            <a:off x="3263185" y="27166941"/>
            <a:ext cx="5229388" cy="553998"/>
          </a:xfrm>
          <a:prstGeom prst="rect">
            <a:avLst/>
          </a:prstGeom>
          <a:noFill/>
        </p:spPr>
        <p:txBody>
          <a:bodyPr wrap="square" rtlCol="0">
            <a:spAutoFit/>
          </a:bodyPr>
          <a:lstStyle/>
          <a:p>
            <a:pPr algn="l"/>
            <a:r>
              <a:rPr lang="en-US" sz="2900" dirty="0"/>
              <a:t>LSTM Recurrent Neural Network</a:t>
            </a:r>
          </a:p>
        </p:txBody>
      </p:sp>
      <p:sp>
        <p:nvSpPr>
          <p:cNvPr id="47" name="Rectangle 46">
            <a:extLst>
              <a:ext uri="{FF2B5EF4-FFF2-40B4-BE49-F238E27FC236}">
                <a16:creationId xmlns:a16="http://schemas.microsoft.com/office/drawing/2014/main" id="{354BE66D-4ADC-EB4A-A855-F67A318A4D71}"/>
              </a:ext>
            </a:extLst>
          </p:cNvPr>
          <p:cNvSpPr/>
          <p:nvPr/>
        </p:nvSpPr>
        <p:spPr>
          <a:xfrm>
            <a:off x="1924431" y="448462"/>
            <a:ext cx="40107489" cy="3735500"/>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19FFC369-AE50-784D-B4A6-E78433A04F08}"/>
              </a:ext>
            </a:extLst>
          </p:cNvPr>
          <p:cNvSpPr txBox="1"/>
          <p:nvPr/>
        </p:nvSpPr>
        <p:spPr>
          <a:xfrm>
            <a:off x="5732260" y="745641"/>
            <a:ext cx="32591829" cy="3170099"/>
          </a:xfrm>
          <a:prstGeom prst="rect">
            <a:avLst/>
          </a:prstGeom>
          <a:noFill/>
        </p:spPr>
        <p:txBody>
          <a:bodyPr wrap="square" rtlCol="0">
            <a:spAutoFit/>
          </a:bodyPr>
          <a:lstStyle/>
          <a:p>
            <a:pPr algn="ctr"/>
            <a:r>
              <a:rPr lang="en-US" sz="8000" dirty="0"/>
              <a:t>Optimizing Cookie Recipes for Ratings Using Machine Learning and Deep Vector-to-Sequence Recurrent Neural Models</a:t>
            </a:r>
            <a:br>
              <a:rPr lang="en-US" sz="8000" dirty="0"/>
            </a:br>
            <a:r>
              <a:rPr lang="en-US" sz="4000" dirty="0"/>
              <a:t>Mackenzie O’Brien and Dr. Pablo Rivas</a:t>
            </a:r>
          </a:p>
        </p:txBody>
      </p:sp>
      <p:sp>
        <p:nvSpPr>
          <p:cNvPr id="48" name="Rectangle 47">
            <a:extLst>
              <a:ext uri="{FF2B5EF4-FFF2-40B4-BE49-F238E27FC236}">
                <a16:creationId xmlns:a16="http://schemas.microsoft.com/office/drawing/2014/main" id="{28860505-5A79-D044-AAE3-6384C41FCAC2}"/>
              </a:ext>
            </a:extLst>
          </p:cNvPr>
          <p:cNvSpPr/>
          <p:nvPr/>
        </p:nvSpPr>
        <p:spPr>
          <a:xfrm>
            <a:off x="29230319" y="5966882"/>
            <a:ext cx="12801600" cy="11498553"/>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TextBox 48">
            <a:extLst>
              <a:ext uri="{FF2B5EF4-FFF2-40B4-BE49-F238E27FC236}">
                <a16:creationId xmlns:a16="http://schemas.microsoft.com/office/drawing/2014/main" id="{7EF584E7-D2CD-BE42-B6A3-5069223B3FD7}"/>
              </a:ext>
            </a:extLst>
          </p:cNvPr>
          <p:cNvSpPr txBox="1"/>
          <p:nvPr/>
        </p:nvSpPr>
        <p:spPr>
          <a:xfrm>
            <a:off x="29230320" y="4782376"/>
            <a:ext cx="12801600" cy="1246495"/>
          </a:xfrm>
          <a:prstGeom prst="rect">
            <a:avLst/>
          </a:prstGeom>
          <a:solidFill>
            <a:schemeClr val="accent4">
              <a:lumMod val="20000"/>
              <a:lumOff val="80000"/>
            </a:schemeClr>
          </a:solidFill>
        </p:spPr>
        <p:txBody>
          <a:bodyPr wrap="square" rtlCol="0">
            <a:spAutoFit/>
          </a:bodyPr>
          <a:lstStyle/>
          <a:p>
            <a:pPr algn="ctr"/>
            <a:r>
              <a:rPr lang="en-US" sz="7500" dirty="0"/>
              <a:t>Graphs</a:t>
            </a:r>
          </a:p>
        </p:txBody>
      </p:sp>
      <p:pic>
        <p:nvPicPr>
          <p:cNvPr id="40" name="Picture 39" descr="A close up of a device&#10;&#10;Description automatically generated">
            <a:extLst>
              <a:ext uri="{FF2B5EF4-FFF2-40B4-BE49-F238E27FC236}">
                <a16:creationId xmlns:a16="http://schemas.microsoft.com/office/drawing/2014/main" id="{1FB51F21-5B13-494F-B238-F06267133939}"/>
              </a:ext>
            </a:extLst>
          </p:cNvPr>
          <p:cNvPicPr>
            <a:picLocks noChangeAspect="1"/>
          </p:cNvPicPr>
          <p:nvPr/>
        </p:nvPicPr>
        <p:blipFill>
          <a:blip r:embed="rId8"/>
          <a:stretch>
            <a:fillRect/>
          </a:stretch>
        </p:blipFill>
        <p:spPr>
          <a:xfrm>
            <a:off x="29709866" y="13423923"/>
            <a:ext cx="5856316" cy="3859844"/>
          </a:xfrm>
          <a:prstGeom prst="rect">
            <a:avLst/>
          </a:prstGeom>
        </p:spPr>
      </p:pic>
      <p:pic>
        <p:nvPicPr>
          <p:cNvPr id="50" name="Picture 49" descr="A close up of a device&#10;&#10;Description automatically generated">
            <a:extLst>
              <a:ext uri="{FF2B5EF4-FFF2-40B4-BE49-F238E27FC236}">
                <a16:creationId xmlns:a16="http://schemas.microsoft.com/office/drawing/2014/main" id="{1E76D311-CB6B-D54F-821F-CE2931BED486}"/>
              </a:ext>
            </a:extLst>
          </p:cNvPr>
          <p:cNvPicPr>
            <a:picLocks noChangeAspect="1"/>
          </p:cNvPicPr>
          <p:nvPr/>
        </p:nvPicPr>
        <p:blipFill>
          <a:blip r:embed="rId9"/>
          <a:stretch>
            <a:fillRect/>
          </a:stretch>
        </p:blipFill>
        <p:spPr>
          <a:xfrm>
            <a:off x="36100969" y="13379527"/>
            <a:ext cx="5522938" cy="3878839"/>
          </a:xfrm>
          <a:prstGeom prst="rect">
            <a:avLst/>
          </a:prstGeom>
        </p:spPr>
      </p:pic>
      <p:pic>
        <p:nvPicPr>
          <p:cNvPr id="52" name="Picture 51" descr="A close up of a piece of paper&#10;&#10;Description automatically generated">
            <a:extLst>
              <a:ext uri="{FF2B5EF4-FFF2-40B4-BE49-F238E27FC236}">
                <a16:creationId xmlns:a16="http://schemas.microsoft.com/office/drawing/2014/main" id="{D881871B-A275-6E47-88C1-E1BB9B37C608}"/>
              </a:ext>
            </a:extLst>
          </p:cNvPr>
          <p:cNvPicPr>
            <a:picLocks noChangeAspect="1"/>
          </p:cNvPicPr>
          <p:nvPr/>
        </p:nvPicPr>
        <p:blipFill>
          <a:blip r:embed="rId10"/>
          <a:stretch>
            <a:fillRect/>
          </a:stretch>
        </p:blipFill>
        <p:spPr>
          <a:xfrm>
            <a:off x="29371885" y="6633180"/>
            <a:ext cx="4056620" cy="2972432"/>
          </a:xfrm>
          <a:prstGeom prst="rect">
            <a:avLst/>
          </a:prstGeom>
        </p:spPr>
      </p:pic>
      <p:pic>
        <p:nvPicPr>
          <p:cNvPr id="56" name="Picture 55" descr="A close up of a device&#10;&#10;Description automatically generated">
            <a:extLst>
              <a:ext uri="{FF2B5EF4-FFF2-40B4-BE49-F238E27FC236}">
                <a16:creationId xmlns:a16="http://schemas.microsoft.com/office/drawing/2014/main" id="{54295A21-CD85-254C-B93F-6A6B7637C6DB}"/>
              </a:ext>
            </a:extLst>
          </p:cNvPr>
          <p:cNvPicPr>
            <a:picLocks noChangeAspect="1"/>
          </p:cNvPicPr>
          <p:nvPr/>
        </p:nvPicPr>
        <p:blipFill>
          <a:blip r:embed="rId11"/>
          <a:stretch>
            <a:fillRect/>
          </a:stretch>
        </p:blipFill>
        <p:spPr>
          <a:xfrm>
            <a:off x="35958143" y="9796848"/>
            <a:ext cx="4533804" cy="3054103"/>
          </a:xfrm>
          <a:prstGeom prst="rect">
            <a:avLst/>
          </a:prstGeom>
        </p:spPr>
      </p:pic>
      <p:pic>
        <p:nvPicPr>
          <p:cNvPr id="58" name="Picture 57" descr="A screenshot of a cell phone&#10;&#10;Description automatically generated">
            <a:extLst>
              <a:ext uri="{FF2B5EF4-FFF2-40B4-BE49-F238E27FC236}">
                <a16:creationId xmlns:a16="http://schemas.microsoft.com/office/drawing/2014/main" id="{643EDF0D-4294-3C43-AD46-F75C81323887}"/>
              </a:ext>
            </a:extLst>
          </p:cNvPr>
          <p:cNvPicPr>
            <a:picLocks noChangeAspect="1"/>
          </p:cNvPicPr>
          <p:nvPr/>
        </p:nvPicPr>
        <p:blipFill>
          <a:blip r:embed="rId12"/>
          <a:stretch>
            <a:fillRect/>
          </a:stretch>
        </p:blipFill>
        <p:spPr>
          <a:xfrm>
            <a:off x="31117132" y="9772781"/>
            <a:ext cx="4622746" cy="3054101"/>
          </a:xfrm>
          <a:prstGeom prst="rect">
            <a:avLst/>
          </a:prstGeom>
        </p:spPr>
      </p:pic>
      <p:pic>
        <p:nvPicPr>
          <p:cNvPr id="60" name="Picture 59">
            <a:extLst>
              <a:ext uri="{FF2B5EF4-FFF2-40B4-BE49-F238E27FC236}">
                <a16:creationId xmlns:a16="http://schemas.microsoft.com/office/drawing/2014/main" id="{C0D87A2B-3CE0-2F44-BA20-8ED120C7E085}"/>
              </a:ext>
            </a:extLst>
          </p:cNvPr>
          <p:cNvPicPr>
            <a:picLocks noChangeAspect="1"/>
          </p:cNvPicPr>
          <p:nvPr/>
        </p:nvPicPr>
        <p:blipFill>
          <a:blip r:embed="rId13"/>
          <a:stretch>
            <a:fillRect/>
          </a:stretch>
        </p:blipFill>
        <p:spPr>
          <a:xfrm>
            <a:off x="37768255" y="6415982"/>
            <a:ext cx="4056620" cy="2998221"/>
          </a:xfrm>
          <a:prstGeom prst="rect">
            <a:avLst/>
          </a:prstGeom>
        </p:spPr>
      </p:pic>
      <p:pic>
        <p:nvPicPr>
          <p:cNvPr id="62" name="Picture 61" descr="A close up of a device&#10;&#10;Description automatically generated">
            <a:extLst>
              <a:ext uri="{FF2B5EF4-FFF2-40B4-BE49-F238E27FC236}">
                <a16:creationId xmlns:a16="http://schemas.microsoft.com/office/drawing/2014/main" id="{40501938-9D9F-0F44-A08B-BD9BFBA0309F}"/>
              </a:ext>
            </a:extLst>
          </p:cNvPr>
          <p:cNvPicPr>
            <a:picLocks noChangeAspect="1"/>
          </p:cNvPicPr>
          <p:nvPr/>
        </p:nvPicPr>
        <p:blipFill>
          <a:blip r:embed="rId14"/>
          <a:stretch>
            <a:fillRect/>
          </a:stretch>
        </p:blipFill>
        <p:spPr>
          <a:xfrm>
            <a:off x="33570070" y="6636099"/>
            <a:ext cx="4056620" cy="2998221"/>
          </a:xfrm>
          <a:prstGeom prst="rect">
            <a:avLst/>
          </a:prstGeom>
        </p:spPr>
      </p:pic>
      <p:sp>
        <p:nvSpPr>
          <p:cNvPr id="63" name="TextBox 62">
            <a:extLst>
              <a:ext uri="{FF2B5EF4-FFF2-40B4-BE49-F238E27FC236}">
                <a16:creationId xmlns:a16="http://schemas.microsoft.com/office/drawing/2014/main" id="{B17A7651-7299-AE4F-ABD4-8CB3AC4E85AE}"/>
              </a:ext>
            </a:extLst>
          </p:cNvPr>
          <p:cNvSpPr txBox="1"/>
          <p:nvPr/>
        </p:nvSpPr>
        <p:spPr>
          <a:xfrm>
            <a:off x="29419559" y="19406987"/>
            <a:ext cx="12748542" cy="6601807"/>
          </a:xfrm>
          <a:prstGeom prst="rect">
            <a:avLst/>
          </a:prstGeom>
          <a:noFill/>
        </p:spPr>
        <p:txBody>
          <a:bodyPr wrap="square" lIns="274320" rIns="274320" rtlCol="0">
            <a:spAutoFit/>
          </a:bodyPr>
          <a:lstStyle/>
          <a:p>
            <a:r>
              <a:rPr lang="en-US" sz="3500" dirty="0"/>
              <a:t>None of the cookies  generated by machine learning beat the control cookie, but we discovered that machine learning algorithms can indeed create tasty chocolate chip cookie recipes. The best algorithm out of those used was Extremely Randomized Trees.</a:t>
            </a:r>
          </a:p>
          <a:p>
            <a:endParaRPr lang="en-US" sz="3500" dirty="0"/>
          </a:p>
          <a:p>
            <a:r>
              <a:rPr lang="en-US" sz="3500" dirty="0"/>
              <a:t>As the vector-to-sequence algorithm is previously untested in other research, the end results leave something to desire in terms of ability to finesse and actual usability. However, it is still an accomplishment to have gotten a working algorithm. Improvements include ensuring that the instructions contain all ingredients in the vector that contain non-zero values and eliminating repeating loops that the algorithm gets stuck on</a:t>
            </a:r>
            <a:r>
              <a:rPr lang="en-US" sz="3800" dirty="0"/>
              <a:t>.</a:t>
            </a:r>
          </a:p>
        </p:txBody>
      </p:sp>
      <p:sp>
        <p:nvSpPr>
          <p:cNvPr id="64" name="TextBox 63">
            <a:extLst>
              <a:ext uri="{FF2B5EF4-FFF2-40B4-BE49-F238E27FC236}">
                <a16:creationId xmlns:a16="http://schemas.microsoft.com/office/drawing/2014/main" id="{21CDE67C-34C3-FC4E-8D89-59F65BE0F647}"/>
              </a:ext>
            </a:extLst>
          </p:cNvPr>
          <p:cNvSpPr txBox="1"/>
          <p:nvPr/>
        </p:nvSpPr>
        <p:spPr>
          <a:xfrm>
            <a:off x="33673104" y="6141302"/>
            <a:ext cx="3968387" cy="477054"/>
          </a:xfrm>
          <a:prstGeom prst="rect">
            <a:avLst/>
          </a:prstGeom>
          <a:noFill/>
        </p:spPr>
        <p:txBody>
          <a:bodyPr wrap="square" rtlCol="0">
            <a:spAutoFit/>
          </a:bodyPr>
          <a:lstStyle/>
          <a:p>
            <a:pPr algn="l"/>
            <a:r>
              <a:rPr lang="en-US" sz="2500" dirty="0"/>
              <a:t>Individual Batches vs Control</a:t>
            </a:r>
          </a:p>
        </p:txBody>
      </p:sp>
      <p:sp>
        <p:nvSpPr>
          <p:cNvPr id="65" name="TextBox 64">
            <a:extLst>
              <a:ext uri="{FF2B5EF4-FFF2-40B4-BE49-F238E27FC236}">
                <a16:creationId xmlns:a16="http://schemas.microsoft.com/office/drawing/2014/main" id="{AFD1894A-A2E1-FC4D-B7A6-B76C1C639A4E}"/>
              </a:ext>
            </a:extLst>
          </p:cNvPr>
          <p:cNvSpPr txBox="1"/>
          <p:nvPr/>
        </p:nvSpPr>
        <p:spPr>
          <a:xfrm>
            <a:off x="31253891" y="12926250"/>
            <a:ext cx="3205394" cy="477054"/>
          </a:xfrm>
          <a:prstGeom prst="rect">
            <a:avLst/>
          </a:prstGeom>
          <a:noFill/>
        </p:spPr>
        <p:txBody>
          <a:bodyPr wrap="square" rtlCol="0">
            <a:spAutoFit/>
          </a:bodyPr>
          <a:lstStyle/>
          <a:p>
            <a:pPr algn="l"/>
            <a:r>
              <a:rPr lang="en-US" sz="2500" dirty="0"/>
              <a:t>All Batches vs Control</a:t>
            </a:r>
          </a:p>
        </p:txBody>
      </p:sp>
      <p:sp>
        <p:nvSpPr>
          <p:cNvPr id="66" name="TextBox 65">
            <a:extLst>
              <a:ext uri="{FF2B5EF4-FFF2-40B4-BE49-F238E27FC236}">
                <a16:creationId xmlns:a16="http://schemas.microsoft.com/office/drawing/2014/main" id="{8874E523-633A-974D-B494-D42B2F1DEABF}"/>
              </a:ext>
            </a:extLst>
          </p:cNvPr>
          <p:cNvSpPr txBox="1"/>
          <p:nvPr/>
        </p:nvSpPr>
        <p:spPr>
          <a:xfrm>
            <a:off x="35584145" y="12889674"/>
            <a:ext cx="6465737" cy="477054"/>
          </a:xfrm>
          <a:prstGeom prst="rect">
            <a:avLst/>
          </a:prstGeom>
          <a:noFill/>
        </p:spPr>
        <p:txBody>
          <a:bodyPr wrap="square" rtlCol="0">
            <a:spAutoFit/>
          </a:bodyPr>
          <a:lstStyle/>
          <a:p>
            <a:pPr algn="ctr"/>
            <a:r>
              <a:rPr lang="en-US" sz="2500" dirty="0"/>
              <a:t>Machine Learning – Control Matched By Email</a:t>
            </a:r>
          </a:p>
        </p:txBody>
      </p:sp>
      <p:pic>
        <p:nvPicPr>
          <p:cNvPr id="39" name="Picture 38" descr="A bowl of food on a plate&#10;&#10;Description automatically generated">
            <a:extLst>
              <a:ext uri="{FF2B5EF4-FFF2-40B4-BE49-F238E27FC236}">
                <a16:creationId xmlns:a16="http://schemas.microsoft.com/office/drawing/2014/main" id="{7F592801-086D-6A47-BDBA-939B2B78CADA}"/>
              </a:ext>
            </a:extLst>
          </p:cNvPr>
          <p:cNvPicPr>
            <a:picLocks noChangeAspect="1"/>
          </p:cNvPicPr>
          <p:nvPr/>
        </p:nvPicPr>
        <p:blipFill rotWithShape="1">
          <a:blip r:embed="rId15"/>
          <a:srcRect l="31786" t="17993" r="21003" b="20165"/>
          <a:stretch/>
        </p:blipFill>
        <p:spPr>
          <a:xfrm rot="5400000">
            <a:off x="15737794" y="22066393"/>
            <a:ext cx="1688109" cy="1749815"/>
          </a:xfrm>
          <a:prstGeom prst="rect">
            <a:avLst/>
          </a:prstGeom>
        </p:spPr>
      </p:pic>
      <p:pic>
        <p:nvPicPr>
          <p:cNvPr id="51" name="Picture 50" descr="A close up of a cage&#10;&#10;Description automatically generated">
            <a:extLst>
              <a:ext uri="{FF2B5EF4-FFF2-40B4-BE49-F238E27FC236}">
                <a16:creationId xmlns:a16="http://schemas.microsoft.com/office/drawing/2014/main" id="{74A5A552-7C39-B34D-9CC2-CAD51E718CC0}"/>
              </a:ext>
            </a:extLst>
          </p:cNvPr>
          <p:cNvPicPr>
            <a:picLocks noChangeAspect="1"/>
          </p:cNvPicPr>
          <p:nvPr/>
        </p:nvPicPr>
        <p:blipFill rotWithShape="1">
          <a:blip r:embed="rId16"/>
          <a:srcRect l="19240" t="20122" r="25340" b="7282"/>
          <a:stretch/>
        </p:blipFill>
        <p:spPr>
          <a:xfrm rot="5400000">
            <a:off x="17825987" y="22066392"/>
            <a:ext cx="1688107" cy="1749815"/>
          </a:xfrm>
          <a:prstGeom prst="rect">
            <a:avLst/>
          </a:prstGeom>
        </p:spPr>
      </p:pic>
      <p:pic>
        <p:nvPicPr>
          <p:cNvPr id="57" name="Picture 56" descr="A red white and blue plate sitting on a table&#10;&#10;Description automatically generated">
            <a:extLst>
              <a:ext uri="{FF2B5EF4-FFF2-40B4-BE49-F238E27FC236}">
                <a16:creationId xmlns:a16="http://schemas.microsoft.com/office/drawing/2014/main" id="{E3F134BC-7B0A-5A45-A1C2-A2455E48D9D8}"/>
              </a:ext>
            </a:extLst>
          </p:cNvPr>
          <p:cNvPicPr>
            <a:picLocks noChangeAspect="1"/>
          </p:cNvPicPr>
          <p:nvPr/>
        </p:nvPicPr>
        <p:blipFill rotWithShape="1">
          <a:blip r:embed="rId17"/>
          <a:srcRect l="19625" t="18094" r="29920" b="15769"/>
          <a:stretch/>
        </p:blipFill>
        <p:spPr>
          <a:xfrm rot="5400000">
            <a:off x="19962413" y="22059191"/>
            <a:ext cx="1702508" cy="1749817"/>
          </a:xfrm>
          <a:prstGeom prst="rect">
            <a:avLst/>
          </a:prstGeom>
        </p:spPr>
      </p:pic>
      <p:pic>
        <p:nvPicPr>
          <p:cNvPr id="70" name="Picture 69" descr="A bowl of food on a plate&#10;&#10;Description automatically generated">
            <a:extLst>
              <a:ext uri="{FF2B5EF4-FFF2-40B4-BE49-F238E27FC236}">
                <a16:creationId xmlns:a16="http://schemas.microsoft.com/office/drawing/2014/main" id="{2287B2C2-DFD6-5042-8ABD-016EFB2EF326}"/>
              </a:ext>
            </a:extLst>
          </p:cNvPr>
          <p:cNvPicPr>
            <a:picLocks noChangeAspect="1"/>
          </p:cNvPicPr>
          <p:nvPr/>
        </p:nvPicPr>
        <p:blipFill rotWithShape="1">
          <a:blip r:embed="rId18"/>
          <a:srcRect l="32634" t="33197" r="32719" b="19260"/>
          <a:stretch/>
        </p:blipFill>
        <p:spPr>
          <a:xfrm rot="5400000">
            <a:off x="26316540" y="22066392"/>
            <a:ext cx="1688108" cy="1749814"/>
          </a:xfrm>
          <a:prstGeom prst="rect">
            <a:avLst/>
          </a:prstGeom>
        </p:spPr>
      </p:pic>
      <p:pic>
        <p:nvPicPr>
          <p:cNvPr id="72" name="Picture 71" descr="A box filled with different types of food&#10;&#10;Description automatically generated">
            <a:extLst>
              <a:ext uri="{FF2B5EF4-FFF2-40B4-BE49-F238E27FC236}">
                <a16:creationId xmlns:a16="http://schemas.microsoft.com/office/drawing/2014/main" id="{CE6F6D03-0709-3347-B078-A341361E9585}"/>
              </a:ext>
            </a:extLst>
          </p:cNvPr>
          <p:cNvPicPr>
            <a:picLocks noChangeAspect="1"/>
          </p:cNvPicPr>
          <p:nvPr/>
        </p:nvPicPr>
        <p:blipFill rotWithShape="1">
          <a:blip r:embed="rId19"/>
          <a:srcRect t="21740" b="24130"/>
          <a:stretch/>
        </p:blipFill>
        <p:spPr>
          <a:xfrm>
            <a:off x="19963217" y="20560097"/>
            <a:ext cx="3450719" cy="1400903"/>
          </a:xfrm>
          <a:prstGeom prst="rect">
            <a:avLst/>
          </a:prstGeom>
        </p:spPr>
      </p:pic>
      <p:sp>
        <p:nvSpPr>
          <p:cNvPr id="73" name="TextBox 72">
            <a:extLst>
              <a:ext uri="{FF2B5EF4-FFF2-40B4-BE49-F238E27FC236}">
                <a16:creationId xmlns:a16="http://schemas.microsoft.com/office/drawing/2014/main" id="{2A85A8F8-2038-5749-A3AA-BEB3AD601F27}"/>
              </a:ext>
            </a:extLst>
          </p:cNvPr>
          <p:cNvSpPr txBox="1"/>
          <p:nvPr/>
        </p:nvSpPr>
        <p:spPr>
          <a:xfrm>
            <a:off x="15725165" y="23719104"/>
            <a:ext cx="1700906" cy="584775"/>
          </a:xfrm>
          <a:prstGeom prst="rect">
            <a:avLst/>
          </a:prstGeom>
          <a:noFill/>
        </p:spPr>
        <p:txBody>
          <a:bodyPr wrap="square" rtlCol="0">
            <a:spAutoFit/>
          </a:bodyPr>
          <a:lstStyle/>
          <a:p>
            <a:pPr algn="ctr"/>
            <a:r>
              <a:rPr lang="en-US" sz="3200" dirty="0"/>
              <a:t>A</a:t>
            </a:r>
          </a:p>
        </p:txBody>
      </p:sp>
      <p:sp>
        <p:nvSpPr>
          <p:cNvPr id="74" name="TextBox 73">
            <a:extLst>
              <a:ext uri="{FF2B5EF4-FFF2-40B4-BE49-F238E27FC236}">
                <a16:creationId xmlns:a16="http://schemas.microsoft.com/office/drawing/2014/main" id="{A99DE26B-AB4A-3A44-BF93-4922B71C4D55}"/>
              </a:ext>
            </a:extLst>
          </p:cNvPr>
          <p:cNvSpPr txBox="1"/>
          <p:nvPr/>
        </p:nvSpPr>
        <p:spPr>
          <a:xfrm>
            <a:off x="17795129" y="23719104"/>
            <a:ext cx="1700907" cy="584775"/>
          </a:xfrm>
          <a:prstGeom prst="rect">
            <a:avLst/>
          </a:prstGeom>
          <a:noFill/>
        </p:spPr>
        <p:txBody>
          <a:bodyPr wrap="square" rtlCol="0">
            <a:spAutoFit/>
          </a:bodyPr>
          <a:lstStyle/>
          <a:p>
            <a:pPr algn="ctr"/>
            <a:r>
              <a:rPr lang="en-US" sz="3200" dirty="0"/>
              <a:t>B</a:t>
            </a:r>
          </a:p>
        </p:txBody>
      </p:sp>
      <p:sp>
        <p:nvSpPr>
          <p:cNvPr id="75" name="TextBox 74">
            <a:extLst>
              <a:ext uri="{FF2B5EF4-FFF2-40B4-BE49-F238E27FC236}">
                <a16:creationId xmlns:a16="http://schemas.microsoft.com/office/drawing/2014/main" id="{BA73B44E-59B5-E04E-96ED-8666EBA0D792}"/>
              </a:ext>
            </a:extLst>
          </p:cNvPr>
          <p:cNvSpPr txBox="1"/>
          <p:nvPr/>
        </p:nvSpPr>
        <p:spPr>
          <a:xfrm>
            <a:off x="19938755" y="23719104"/>
            <a:ext cx="1749818" cy="584775"/>
          </a:xfrm>
          <a:prstGeom prst="rect">
            <a:avLst/>
          </a:prstGeom>
          <a:noFill/>
        </p:spPr>
        <p:txBody>
          <a:bodyPr wrap="square" rtlCol="0">
            <a:spAutoFit/>
          </a:bodyPr>
          <a:lstStyle/>
          <a:p>
            <a:pPr algn="ctr"/>
            <a:r>
              <a:rPr lang="en-US" sz="3200" dirty="0"/>
              <a:t>C</a:t>
            </a:r>
          </a:p>
        </p:txBody>
      </p:sp>
      <p:sp>
        <p:nvSpPr>
          <p:cNvPr id="76" name="TextBox 75">
            <a:extLst>
              <a:ext uri="{FF2B5EF4-FFF2-40B4-BE49-F238E27FC236}">
                <a16:creationId xmlns:a16="http://schemas.microsoft.com/office/drawing/2014/main" id="{3F4A3195-7173-A74D-B9BA-9428F813F58E}"/>
              </a:ext>
            </a:extLst>
          </p:cNvPr>
          <p:cNvSpPr txBox="1"/>
          <p:nvPr/>
        </p:nvSpPr>
        <p:spPr>
          <a:xfrm>
            <a:off x="21978038" y="23706790"/>
            <a:ext cx="1749818" cy="584775"/>
          </a:xfrm>
          <a:prstGeom prst="rect">
            <a:avLst/>
          </a:prstGeom>
          <a:noFill/>
        </p:spPr>
        <p:txBody>
          <a:bodyPr wrap="square" rtlCol="0">
            <a:spAutoFit/>
          </a:bodyPr>
          <a:lstStyle/>
          <a:p>
            <a:pPr algn="ctr"/>
            <a:r>
              <a:rPr lang="en-US" sz="3200" dirty="0"/>
              <a:t>D</a:t>
            </a:r>
          </a:p>
        </p:txBody>
      </p:sp>
      <p:sp>
        <p:nvSpPr>
          <p:cNvPr id="77" name="TextBox 76">
            <a:extLst>
              <a:ext uri="{FF2B5EF4-FFF2-40B4-BE49-F238E27FC236}">
                <a16:creationId xmlns:a16="http://schemas.microsoft.com/office/drawing/2014/main" id="{1A91F428-911E-F24F-9C0D-042715C25E5E}"/>
              </a:ext>
            </a:extLst>
          </p:cNvPr>
          <p:cNvSpPr txBox="1"/>
          <p:nvPr/>
        </p:nvSpPr>
        <p:spPr>
          <a:xfrm>
            <a:off x="24116098" y="23719104"/>
            <a:ext cx="1676292" cy="584775"/>
          </a:xfrm>
          <a:prstGeom prst="rect">
            <a:avLst/>
          </a:prstGeom>
          <a:noFill/>
        </p:spPr>
        <p:txBody>
          <a:bodyPr wrap="square" rtlCol="0">
            <a:spAutoFit/>
          </a:bodyPr>
          <a:lstStyle/>
          <a:p>
            <a:pPr algn="ctr"/>
            <a:r>
              <a:rPr lang="en-US" sz="3200" dirty="0"/>
              <a:t>E</a:t>
            </a:r>
          </a:p>
        </p:txBody>
      </p:sp>
      <p:sp>
        <p:nvSpPr>
          <p:cNvPr id="78" name="TextBox 77">
            <a:extLst>
              <a:ext uri="{FF2B5EF4-FFF2-40B4-BE49-F238E27FC236}">
                <a16:creationId xmlns:a16="http://schemas.microsoft.com/office/drawing/2014/main" id="{33026859-FC56-6642-A7F2-8E56495AD353}"/>
              </a:ext>
            </a:extLst>
          </p:cNvPr>
          <p:cNvSpPr txBox="1"/>
          <p:nvPr/>
        </p:nvSpPr>
        <p:spPr>
          <a:xfrm>
            <a:off x="26277161" y="23720823"/>
            <a:ext cx="1776730" cy="584775"/>
          </a:xfrm>
          <a:prstGeom prst="rect">
            <a:avLst/>
          </a:prstGeom>
          <a:noFill/>
        </p:spPr>
        <p:txBody>
          <a:bodyPr wrap="square" rtlCol="0">
            <a:spAutoFit/>
          </a:bodyPr>
          <a:lstStyle/>
          <a:p>
            <a:pPr algn="ctr"/>
            <a:r>
              <a:rPr lang="en-US" sz="3200" dirty="0"/>
              <a:t>Control</a:t>
            </a:r>
          </a:p>
        </p:txBody>
      </p:sp>
      <p:pic>
        <p:nvPicPr>
          <p:cNvPr id="83" name="Picture 82">
            <a:extLst>
              <a:ext uri="{FF2B5EF4-FFF2-40B4-BE49-F238E27FC236}">
                <a16:creationId xmlns:a16="http://schemas.microsoft.com/office/drawing/2014/main" id="{62C6C498-9A6A-AE4A-AD76-1EEDE74E8861}"/>
              </a:ext>
            </a:extLst>
          </p:cNvPr>
          <p:cNvPicPr>
            <a:picLocks noChangeAspect="1"/>
          </p:cNvPicPr>
          <p:nvPr/>
        </p:nvPicPr>
        <p:blipFill>
          <a:blip r:embed="rId20"/>
          <a:stretch>
            <a:fillRect/>
          </a:stretch>
        </p:blipFill>
        <p:spPr>
          <a:xfrm>
            <a:off x="2469621" y="226464"/>
            <a:ext cx="4265509" cy="4265509"/>
          </a:xfrm>
          <a:prstGeom prst="rect">
            <a:avLst/>
          </a:prstGeom>
        </p:spPr>
      </p:pic>
      <p:pic>
        <p:nvPicPr>
          <p:cNvPr id="87" name="Picture 86">
            <a:extLst>
              <a:ext uri="{FF2B5EF4-FFF2-40B4-BE49-F238E27FC236}">
                <a16:creationId xmlns:a16="http://schemas.microsoft.com/office/drawing/2014/main" id="{BB78A9AE-3D81-144A-AEB4-98876055EC22}"/>
              </a:ext>
            </a:extLst>
          </p:cNvPr>
          <p:cNvPicPr>
            <a:picLocks noChangeAspect="1"/>
          </p:cNvPicPr>
          <p:nvPr/>
        </p:nvPicPr>
        <p:blipFill>
          <a:blip r:embed="rId21"/>
          <a:stretch>
            <a:fillRect/>
          </a:stretch>
        </p:blipFill>
        <p:spPr>
          <a:xfrm>
            <a:off x="37641491" y="466621"/>
            <a:ext cx="3780088" cy="3780088"/>
          </a:xfrm>
          <a:prstGeom prst="rect">
            <a:avLst/>
          </a:prstGeom>
        </p:spPr>
      </p:pic>
      <p:pic>
        <p:nvPicPr>
          <p:cNvPr id="42" name="Picture 41" descr="A picture containing table, floor, indoor, food&#10;&#10;Description automatically generated">
            <a:extLst>
              <a:ext uri="{FF2B5EF4-FFF2-40B4-BE49-F238E27FC236}">
                <a16:creationId xmlns:a16="http://schemas.microsoft.com/office/drawing/2014/main" id="{A510A1A7-B485-4F43-AB38-42BCA2E524FB}"/>
              </a:ext>
            </a:extLst>
          </p:cNvPr>
          <p:cNvPicPr>
            <a:picLocks noChangeAspect="1"/>
          </p:cNvPicPr>
          <p:nvPr/>
        </p:nvPicPr>
        <p:blipFill rotWithShape="1">
          <a:blip r:embed="rId22"/>
          <a:srcRect l="34325" t="18551" r="22129" b="24929"/>
          <a:stretch/>
        </p:blipFill>
        <p:spPr>
          <a:xfrm rot="5400000">
            <a:off x="24158455" y="22066393"/>
            <a:ext cx="1688107" cy="1749814"/>
          </a:xfrm>
          <a:prstGeom prst="rect">
            <a:avLst/>
          </a:prstGeom>
        </p:spPr>
      </p:pic>
      <p:pic>
        <p:nvPicPr>
          <p:cNvPr id="59" name="Picture 58" descr="A picture containing indoor, floor, table, plate&#10;&#10;Description automatically generated">
            <a:extLst>
              <a:ext uri="{FF2B5EF4-FFF2-40B4-BE49-F238E27FC236}">
                <a16:creationId xmlns:a16="http://schemas.microsoft.com/office/drawing/2014/main" id="{7E109288-1449-C346-A99A-94B00DD2C7DB}"/>
              </a:ext>
            </a:extLst>
          </p:cNvPr>
          <p:cNvPicPr>
            <a:picLocks noChangeAspect="1"/>
          </p:cNvPicPr>
          <p:nvPr/>
        </p:nvPicPr>
        <p:blipFill rotWithShape="1">
          <a:blip r:embed="rId23"/>
          <a:srcRect l="31439" t="16138" r="26205" b="23052"/>
          <a:stretch/>
        </p:blipFill>
        <p:spPr>
          <a:xfrm rot="5400000">
            <a:off x="22009608" y="22075633"/>
            <a:ext cx="1688107" cy="1731335"/>
          </a:xfrm>
          <a:prstGeom prst="rect">
            <a:avLst/>
          </a:prstGeom>
        </p:spPr>
      </p:pic>
    </p:spTree>
    <p:extLst>
      <p:ext uri="{BB962C8B-B14F-4D97-AF65-F5344CB8AC3E}">
        <p14:creationId xmlns:p14="http://schemas.microsoft.com/office/powerpoint/2010/main" val="3480736735"/>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4000"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580</TotalTime>
  <Words>665</Words>
  <Application>Microsoft Macintosh PowerPoint</Application>
  <PresentationFormat>Custom</PresentationFormat>
  <Paragraphs>58</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Jill O'Brien</dc:creator>
  <cp:lastModifiedBy>Jill O'Brien</cp:lastModifiedBy>
  <cp:revision>68</cp:revision>
  <dcterms:created xsi:type="dcterms:W3CDTF">2019-03-28T19:37:41Z</dcterms:created>
  <dcterms:modified xsi:type="dcterms:W3CDTF">2019-04-13T21:59:06Z</dcterms:modified>
</cp:coreProperties>
</file>